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9" r:id="rId3"/>
    <p:sldId id="319" r:id="rId4"/>
    <p:sldId id="320" r:id="rId5"/>
    <p:sldId id="321" r:id="rId6"/>
    <p:sldId id="328" r:id="rId7"/>
    <p:sldId id="325" r:id="rId8"/>
    <p:sldId id="322" r:id="rId9"/>
    <p:sldId id="326" r:id="rId10"/>
    <p:sldId id="323" r:id="rId11"/>
    <p:sldId id="329" r:id="rId12"/>
    <p:sldId id="324" r:id="rId13"/>
    <p:sldId id="32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4" autoAdjust="0"/>
  </p:normalViewPr>
  <p:slideViewPr>
    <p:cSldViewPr snapToGrid="0">
      <p:cViewPr varScale="1">
        <p:scale>
          <a:sx n="77" d="100"/>
          <a:sy n="77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800" dirty="0">
              <a:solidFill>
                <a:schemeClr val="accent1">
                  <a:lumMod val="75000"/>
                </a:schemeClr>
              </a:solidFill>
            </a:rPr>
            <a:t>What is Guided Learning?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800" dirty="0">
              <a:solidFill>
                <a:schemeClr val="accent1">
                  <a:lumMod val="75000"/>
                </a:schemeClr>
              </a:solidFill>
            </a:rPr>
            <a:t>How is it different?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800" dirty="0">
              <a:solidFill>
                <a:schemeClr val="accent1">
                  <a:lumMod val="75000"/>
                </a:schemeClr>
              </a:solidFill>
            </a:rPr>
            <a:t>How does it work?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800" dirty="0">
              <a:solidFill>
                <a:schemeClr val="accent1">
                  <a:lumMod val="75000"/>
                </a:schemeClr>
              </a:solidFill>
            </a:rPr>
            <a:t>How can people use it?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800" dirty="0">
              <a:solidFill>
                <a:schemeClr val="accent1">
                  <a:lumMod val="75000"/>
                </a:schemeClr>
              </a:solidFill>
            </a:rPr>
            <a:t>Where are the videos?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85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1">
                  <a:lumMod val="75000"/>
                </a:schemeClr>
              </a:solidFill>
            </a:rPr>
            <a:t>What is Guided Learning?</a:t>
          </a:r>
        </a:p>
      </dsp:txBody>
      <dsp:txXfrm>
        <a:off x="3858" y="1629652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1">
                  <a:lumMod val="75000"/>
                </a:schemeClr>
              </a:solidFill>
            </a:rPr>
            <a:t>How is it different?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1">
                  <a:lumMod val="75000"/>
                </a:schemeClr>
              </a:solidFill>
            </a:rPr>
            <a:t>How does it work?</a:t>
          </a:r>
        </a:p>
      </dsp:txBody>
      <dsp:txXfrm>
        <a:off x="4599628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1">
                  <a:lumMod val="75000"/>
                </a:schemeClr>
              </a:solidFill>
            </a:rPr>
            <a:t>How can people use it?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1">
                  <a:lumMod val="75000"/>
                </a:schemeClr>
              </a:solidFill>
            </a:rPr>
            <a:t>Where are the videos?</a:t>
          </a: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0D43B-7182-FDA6-8D75-7DDAC2B64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5F753-6407-A9ED-C7A4-1F20A09A0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F6795-59BA-F8DB-FC92-62B86769A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227E-8ED3-8546-F725-CF828BD77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6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A9F5D-1067-56E2-03D1-D1597E684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A5836-9A20-2FE0-BFEC-6FC02B899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3C0CE-86C9-AB19-FE96-A1DF2F774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73DD4-A1CA-9E83-C31C-B0DDF6771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59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6A61-C606-37A3-F234-4C869F3D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60210-D92A-D92B-06B3-18DEC51FF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A93E2-CBE5-BEBD-9D1F-5722277EC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6ACFB-304B-6A02-C665-7ECD029AF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8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878E-411A-62E3-DBD0-00E3515D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89710-B0CB-A560-1E75-A3F235BAD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DC210-0DF1-59FE-C5D3-CA23F5F4E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6468-38A1-FCCD-E6A6-95518338F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58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F9DA8-4791-BECD-FA5D-8698E955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44A0D-26C6-7832-2BDC-21DD83FD0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18F7D-8B72-3361-D2F1-F503E21A2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BE44A-1724-EC5D-E72C-35EDCC5E9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1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8EA87-FA93-1D7C-9ADC-C8DBD9C0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55B96-6C2D-F56A-1663-2ED7A57D2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3A608-1545-6989-0695-AB148533F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81CB8-EE55-D326-B56B-CED69E2F2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9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0D83-EE4F-02D0-B83A-E6D6AAD4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550B31-AA5C-AB4F-746B-0A1E4DF49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A2C44-03D5-212B-DF99-34C1C6541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B6B3F-5BEA-A1C1-B47E-165EB924A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C526-A942-070E-4B13-5FF9539A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B8F48-8BD4-A011-339B-2FA4DBAEA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CE398-E656-61BC-E54F-A3EF45F74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3F3FB-0684-60D2-AA7F-016FAA8C1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6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6C6C-044D-57B1-B717-9DDD2A13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A48FF-0E34-D0F1-487D-0B88E781A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90E18-C5B8-C875-889C-B5253A4AB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7B05-DDAD-CECE-DE4F-F9C8C5307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F0032-35BA-9C4E-0AA3-6AB94F48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BD030-4886-29AE-2AC4-510A57A35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30EC8-8847-B008-D565-831AD7BF1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DAA92-60E5-0AE9-AC8E-3C8608B46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1/15/2026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1/15/2026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1/15/2026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0" r:id="rId9"/>
    <p:sldLayoutId id="2147483741" r:id="rId10"/>
    <p:sldLayoutId id="2147483742" r:id="rId11"/>
    <p:sldLayoutId id="2147483739" r:id="rId12"/>
    <p:sldLayoutId id="2147483744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hefhguide.com/guided-learning.html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hefhguide.com/TFHG-Guided-Learn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hguide.com/guided-learning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synthesia.io/65703dab-e75f-4e68-915f-acb162a695a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Guided learning with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© 2026 – The Family history guide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C0E68-7236-A6A4-D567-D37632E1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817" y="3429000"/>
            <a:ext cx="3192931" cy="1140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10191-C6BB-8077-9F3C-AF0D0229B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924" y="467556"/>
            <a:ext cx="1396287" cy="1361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39CBB-B4CB-A79F-1826-C13D98AB6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64" y="467556"/>
            <a:ext cx="1365899" cy="1382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535951-77AB-B089-53B1-97579A739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64" y="2152203"/>
            <a:ext cx="6302809" cy="4210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91E96B-AC1C-B22C-5E58-0A2D2A8B1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72" y="495520"/>
            <a:ext cx="1365899" cy="1371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25EB4-C81B-E1B2-8F4A-D1334C17D5A1}"/>
              </a:ext>
            </a:extLst>
          </p:cNvPr>
          <p:cNvSpPr txBox="1"/>
          <p:nvPr/>
        </p:nvSpPr>
        <p:spPr>
          <a:xfrm>
            <a:off x="1301304" y="2096437"/>
            <a:ext cx="538352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AVATARS and YOU – INTERACTIVE LEARNING </a:t>
            </a: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BB5C-F6C8-8BBB-17B4-CE4D4DB1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7FDD0A-E1A9-2A83-B5F4-0C08DB0B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6198136" cy="955964"/>
          </a:xfrm>
        </p:spPr>
        <p:txBody>
          <a:bodyPr>
            <a:normAutofit/>
          </a:bodyPr>
          <a:lstStyle/>
          <a:p>
            <a:r>
              <a:rPr lang="en-US" sz="3600" dirty="0"/>
              <a:t>5. Where are the videos?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5723-E756-73D0-7321-B6E2669D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10</a:t>
            </a:fld>
            <a:endParaRPr lang="en-US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86003-0CC7-7793-C543-9F319EFA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861" y="816551"/>
            <a:ext cx="1640088" cy="2498147"/>
          </a:xfrm>
          <a:prstGeom prst="rect">
            <a:avLst/>
          </a:prstGeom>
          <a:ln>
            <a:solidFill>
              <a:srgbClr val="465359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2B9A65-45AD-6972-37B4-C1D2D7B4A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42"/>
          <a:stretch>
            <a:fillRect/>
          </a:stretch>
        </p:blipFill>
        <p:spPr>
          <a:xfrm>
            <a:off x="358528" y="1413164"/>
            <a:ext cx="8117595" cy="5050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4DF23-0686-4224-F1E0-AB3F5DB08F64}"/>
              </a:ext>
            </a:extLst>
          </p:cNvPr>
          <p:cNvSpPr txBox="1"/>
          <p:nvPr/>
        </p:nvSpPr>
        <p:spPr>
          <a:xfrm>
            <a:off x="8936182" y="4047301"/>
            <a:ext cx="3026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 100 Guided Learning videos to choose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more on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Language translations coming for Spanish, French, and Portuguese</a:t>
            </a: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C6C2EC51-699B-0690-FD7A-08CA07A6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4D4D0-4BC0-D81A-03A8-7F71F928B6F2}"/>
              </a:ext>
            </a:extLst>
          </p:cNvPr>
          <p:cNvSpPr txBox="1"/>
          <p:nvPr/>
        </p:nvSpPr>
        <p:spPr>
          <a:xfrm>
            <a:off x="8936182" y="3400970"/>
            <a:ext cx="2911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https://www.thefhguide.com/guided-learning.html</a:t>
            </a:r>
            <a:r>
              <a:rPr lang="en-US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D7E780-3923-DF05-E89E-DA2D121CB5F2}"/>
              </a:ext>
            </a:extLst>
          </p:cNvPr>
          <p:cNvSpPr/>
          <p:nvPr/>
        </p:nvSpPr>
        <p:spPr>
          <a:xfrm>
            <a:off x="9123218" y="2714123"/>
            <a:ext cx="2057400" cy="3636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51381-9E1C-DA51-622D-F8EF08CF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16D6E-5078-E69D-9505-9CAD1259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199"/>
            <a:ext cx="3436858" cy="2022953"/>
          </a:xfrm>
        </p:spPr>
        <p:txBody>
          <a:bodyPr>
            <a:normAutofit/>
          </a:bodyPr>
          <a:lstStyle/>
          <a:p>
            <a:r>
              <a:rPr lang="en-US" sz="3600" dirty="0"/>
              <a:t>The guided learning brochure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CD218-39FE-2D60-BDBE-A510D981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11</a:t>
            </a:fld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E4F82C-D77C-DF4E-C8D3-C9B6E874AE34}"/>
              </a:ext>
            </a:extLst>
          </p:cNvPr>
          <p:cNvSpPr txBox="1"/>
          <p:nvPr/>
        </p:nvSpPr>
        <p:spPr>
          <a:xfrm>
            <a:off x="420285" y="2739935"/>
            <a:ext cx="36256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Explains Guided Learning and its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Reverse side of PDF has links to most of the Guided Learning videos.</a:t>
            </a: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7E2C1EA2-E49E-49CA-CEFD-8F847B0F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2B1AF-F1B0-39BF-A77E-351AE0E2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196" y="848786"/>
            <a:ext cx="7466165" cy="5575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89312-EA6F-69F9-A6F4-E4DFFBC49BD4}"/>
              </a:ext>
            </a:extLst>
          </p:cNvPr>
          <p:cNvSpPr txBox="1"/>
          <p:nvPr/>
        </p:nvSpPr>
        <p:spPr>
          <a:xfrm>
            <a:off x="437653" y="5041811"/>
            <a:ext cx="323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https://www.thefhguide.com/TFHG-Guided-Learning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9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34AA-AC39-1671-0E25-32224C76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FB566B-6659-4B1E-480A-7088A10F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4473245" cy="955964"/>
          </a:xfrm>
        </p:spPr>
        <p:txBody>
          <a:bodyPr>
            <a:normAutofit/>
          </a:bodyPr>
          <a:lstStyle/>
          <a:p>
            <a:r>
              <a:rPr lang="en-US" sz="3600" dirty="0"/>
              <a:t>FAQs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1EF9-6472-F39D-8031-4C4573F6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12</a:t>
            </a:fld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B86169-972C-C286-A768-B3D339B24A30}"/>
              </a:ext>
            </a:extLst>
          </p:cNvPr>
          <p:cNvSpPr txBox="1"/>
          <p:nvPr/>
        </p:nvSpPr>
        <p:spPr>
          <a:xfrm>
            <a:off x="358528" y="1701061"/>
            <a:ext cx="552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/>
              <a:t>1: 	How are the articles selected in TFHG?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A: 	They are usually shorter, with headings or bullet lists for easy organization.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1C174-ABF6-921E-8AFB-BCB29324F28E}"/>
              </a:ext>
            </a:extLst>
          </p:cNvPr>
          <p:cNvSpPr txBox="1"/>
          <p:nvPr/>
        </p:nvSpPr>
        <p:spPr>
          <a:xfrm>
            <a:off x="358528" y="3048928"/>
            <a:ext cx="552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/>
              <a:t>2: 	How are videos selected in TFHG?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A: 	They are also usually shorter, often as webinars with clear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29A4A-4BC0-DE8D-C32B-4D237849783D}"/>
              </a:ext>
            </a:extLst>
          </p:cNvPr>
          <p:cNvSpPr txBox="1"/>
          <p:nvPr/>
        </p:nvSpPr>
        <p:spPr>
          <a:xfrm>
            <a:off x="358527" y="4396795"/>
            <a:ext cx="5657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/>
              <a:t>3: 	How are websites &amp; databases selected?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A: 	They are easy to navigate, with valuable resources that are free to access.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A9D7C-D0A2-BB20-7928-CD7B86B7218C}"/>
              </a:ext>
            </a:extLst>
          </p:cNvPr>
          <p:cNvSpPr txBox="1"/>
          <p:nvPr/>
        </p:nvSpPr>
        <p:spPr>
          <a:xfrm>
            <a:off x="6095998" y="1701061"/>
            <a:ext cx="55227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/>
              <a:t>5: 	May I modify Guided Learning videos?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A: 	Guided Learning videos may not be modified or copied without written approval from The Family History Guide Association.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91F04-A4F8-A435-9E46-856768FE9169}"/>
              </a:ext>
            </a:extLst>
          </p:cNvPr>
          <p:cNvSpPr txBox="1"/>
          <p:nvPr/>
        </p:nvSpPr>
        <p:spPr>
          <a:xfrm>
            <a:off x="6095998" y="3682013"/>
            <a:ext cx="55227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/>
              <a:t>6: 	Are all Guided Learning videos about doing research?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A: 	Most are, but some explain features of The Family History Guide website. 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C87B94-31D1-7B66-C3F7-AC033CB3773A}"/>
              </a:ext>
            </a:extLst>
          </p:cNvPr>
          <p:cNvSpPr txBox="1">
            <a:spLocks/>
          </p:cNvSpPr>
          <p:nvPr/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03CDE5-C1D8-4EDD-870F-A498BAFA520F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214087E-198D-3B48-9183-05AAF87F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</p:spTree>
    <p:extLst>
      <p:ext uri="{BB962C8B-B14F-4D97-AF65-F5344CB8AC3E}">
        <p14:creationId xmlns:p14="http://schemas.microsoft.com/office/powerpoint/2010/main" val="40551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17AA3-8FFF-1933-10A8-BAC6BC0AA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636621-B622-6865-3D96-8292B912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4473245" cy="955964"/>
          </a:xfrm>
        </p:spPr>
        <p:txBody>
          <a:bodyPr>
            <a:normAutofit/>
          </a:bodyPr>
          <a:lstStyle/>
          <a:p>
            <a:r>
              <a:rPr lang="en-US" sz="3600" dirty="0"/>
              <a:t>Key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3D21-AAFE-B845-C394-D9175C12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13</a:t>
            </a:fld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4CF3CF-C1A9-05F8-D3F7-AB11B396F2F7}"/>
              </a:ext>
            </a:extLst>
          </p:cNvPr>
          <p:cNvSpPr txBox="1"/>
          <p:nvPr/>
        </p:nvSpPr>
        <p:spPr>
          <a:xfrm>
            <a:off x="358528" y="1701061"/>
            <a:ext cx="552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First, we select the ideal articles and videos. Then we select the key content inside the articles and videos for study.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2A985-9D83-5B05-84E3-B654DA493921}"/>
              </a:ext>
            </a:extLst>
          </p:cNvPr>
          <p:cNvSpPr txBox="1"/>
          <p:nvPr/>
        </p:nvSpPr>
        <p:spPr>
          <a:xfrm>
            <a:off x="358528" y="3048928"/>
            <a:ext cx="552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To respect copyrights, we don’t reproduce article or video content. We point to it and ask questions about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74EF7-E30C-E034-52CB-C7C3D81933FE}"/>
              </a:ext>
            </a:extLst>
          </p:cNvPr>
          <p:cNvSpPr txBox="1"/>
          <p:nvPr/>
        </p:nvSpPr>
        <p:spPr>
          <a:xfrm>
            <a:off x="355101" y="4396795"/>
            <a:ext cx="57374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The AI avatars welcome and guide learners from screen to screen, but they don’t do the teaching. That’s what the instruction boxes are for.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9F44A-36C4-3453-4036-B1655F1821CA}"/>
              </a:ext>
            </a:extLst>
          </p:cNvPr>
          <p:cNvSpPr txBox="1"/>
          <p:nvPr/>
        </p:nvSpPr>
        <p:spPr>
          <a:xfrm>
            <a:off x="6092575" y="1669888"/>
            <a:ext cx="552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Each Guided Learning video is only about 3 minutes long, but completing the instructions can take 20-30 minutes. 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B5FCC0-BC40-CA5B-C463-9A36C79EC746}"/>
              </a:ext>
            </a:extLst>
          </p:cNvPr>
          <p:cNvSpPr txBox="1">
            <a:spLocks/>
          </p:cNvSpPr>
          <p:nvPr/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03CDE5-C1D8-4EDD-870F-A498BAFA520F}" type="slidenum">
              <a:rPr lang="en-US" sz="1200" smtClean="0"/>
              <a:pPr/>
              <a:t>13</a:t>
            </a:fld>
            <a:endParaRPr lang="en-US" sz="1200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EFF038B0-3002-F4BC-A2C4-DD329B19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72D67-22E4-8627-59D3-3C340AA4FEBA}"/>
              </a:ext>
            </a:extLst>
          </p:cNvPr>
          <p:cNvSpPr txBox="1"/>
          <p:nvPr/>
        </p:nvSpPr>
        <p:spPr>
          <a:xfrm>
            <a:off x="6092574" y="3033341"/>
            <a:ext cx="552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Because learners pause each video often, they are free to explore more items in The Family History Guide.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03542-AD56-B607-59ED-D4F92E6C3B27}"/>
              </a:ext>
            </a:extLst>
          </p:cNvPr>
          <p:cNvSpPr txBox="1"/>
          <p:nvPr/>
        </p:nvSpPr>
        <p:spPr>
          <a:xfrm>
            <a:off x="6099427" y="4396794"/>
            <a:ext cx="57484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Guided Learning questions are open-ended and exploratory, for discovery. There are no quizzes, but there are practice exercises and databases to explore.</a:t>
            </a:r>
          </a:p>
        </p:txBody>
      </p:sp>
    </p:spTree>
    <p:extLst>
      <p:ext uri="{BB962C8B-B14F-4D97-AF65-F5344CB8AC3E}">
        <p14:creationId xmlns:p14="http://schemas.microsoft.com/office/powerpoint/2010/main" val="23041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5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77203" y="5316688"/>
            <a:ext cx="10014868" cy="676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16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Find out more about guided learning at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1600" cap="al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 www. </a:t>
            </a:r>
            <a:r>
              <a:rPr lang="en-US" sz="1600" cap="all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thefhguide</a:t>
            </a:r>
            <a:r>
              <a:rPr lang="en-US" sz="1600" cap="al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com/guided-learning.html</a:t>
            </a:r>
            <a:r>
              <a:rPr lang="en-US" sz="1600" cap="al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1BC64-5225-5E3A-D990-7B832DFF2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8" y="557220"/>
            <a:ext cx="11410384" cy="2100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81CDF-83DD-59C0-7A0E-D7DAE91CF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08" y="2505075"/>
            <a:ext cx="11410384" cy="19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Inside guided learning …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8099855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4265427" cy="1600200"/>
          </a:xfrm>
        </p:spPr>
        <p:txBody>
          <a:bodyPr>
            <a:normAutofit/>
          </a:bodyPr>
          <a:lstStyle/>
          <a:p>
            <a:r>
              <a:rPr lang="en-US" sz="3600" dirty="0"/>
              <a:t>1. What is guided learning?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101" y="2057400"/>
            <a:ext cx="6613771" cy="3811588"/>
          </a:xfrm>
        </p:spPr>
        <p:txBody>
          <a:bodyPr>
            <a:normAutofit/>
          </a:bodyPr>
          <a:lstStyle/>
          <a:p>
            <a:r>
              <a:rPr lang="en-US" sz="2800" dirty="0"/>
              <a:t>Guided Learning is an interactive learning experience for family history.</a:t>
            </a:r>
          </a:p>
          <a:p>
            <a:r>
              <a:rPr lang="en-US" sz="2800" dirty="0"/>
              <a:t>AI avatars guide you through essential material in The Family History Guide website.</a:t>
            </a:r>
          </a:p>
          <a:p>
            <a:r>
              <a:rPr lang="en-US" sz="2800" dirty="0"/>
              <a:t>Guided Learning is ideal for either individual or group learning.</a:t>
            </a:r>
          </a:p>
        </p:txBody>
      </p:sp>
      <p:pic>
        <p:nvPicPr>
          <p:cNvPr id="10" name="Picture Placeholder 9" descr="two women look at two laptops&#10;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" b="6"/>
          <a:stretch>
            <a:fillRect/>
          </a:stretch>
        </p:blipFill>
        <p:spPr>
          <a:xfrm>
            <a:off x="8042589" y="674453"/>
            <a:ext cx="3702877" cy="5749461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Inside guided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6E7B-0D76-C49D-CA32-E9299CAC6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87876A-3AD2-5BDD-09C9-5874A4A8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5737472" cy="924791"/>
          </a:xfrm>
        </p:spPr>
        <p:txBody>
          <a:bodyPr>
            <a:normAutofit/>
          </a:bodyPr>
          <a:lstStyle/>
          <a:p>
            <a:r>
              <a:rPr lang="en-US" sz="3600" dirty="0"/>
              <a:t>2. How is it different?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E15FCF-CAFC-B69B-FB3D-3A6D1583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83F39-1C44-EFC9-61EA-663A258D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4</a:t>
            </a:fld>
            <a:endParaRPr lang="en-US" sz="12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473531-58BC-36CF-71A9-D5E0926E7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101" y="1766455"/>
            <a:ext cx="6613771" cy="3811588"/>
          </a:xfrm>
        </p:spPr>
        <p:txBody>
          <a:bodyPr>
            <a:normAutofit/>
          </a:bodyPr>
          <a:lstStyle/>
          <a:p>
            <a:r>
              <a:rPr lang="en-US" sz="2800" dirty="0"/>
              <a:t>Rather than watching traditional webinars, the learner is fully engaged in exploring articles, videos, and databases in The Family History Guide.</a:t>
            </a:r>
          </a:p>
          <a:p>
            <a:r>
              <a:rPr lang="en-US" sz="2800" dirty="0"/>
              <a:t>Learners can expand the scope of each lesson with additional resources in TFHG.</a:t>
            </a:r>
          </a:p>
          <a:p>
            <a:r>
              <a:rPr lang="en-US" sz="2800" dirty="0"/>
              <a:t>No instructor is required.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FDA3C-7F4F-09D1-E8B8-36DB3C9C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8" t="1201" r="-232" b="1775"/>
          <a:stretch>
            <a:fillRect/>
          </a:stretch>
        </p:blipFill>
        <p:spPr>
          <a:xfrm>
            <a:off x="7315202" y="2209679"/>
            <a:ext cx="4218708" cy="2925139"/>
          </a:xfrm>
          <a:prstGeom prst="rect">
            <a:avLst/>
          </a:prstGeom>
          <a:ln>
            <a:solidFill>
              <a:srgbClr val="465359"/>
            </a:solidFill>
          </a:ln>
        </p:spPr>
      </p:pic>
    </p:spTree>
    <p:extLst>
      <p:ext uri="{BB962C8B-B14F-4D97-AF65-F5344CB8AC3E}">
        <p14:creationId xmlns:p14="http://schemas.microsoft.com/office/powerpoint/2010/main" val="32794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5DD2A-4C0B-E2DB-C45D-1A33ADFB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03C2E-D750-6964-B1CC-E9790664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5231781" cy="900219"/>
          </a:xfrm>
        </p:spPr>
        <p:txBody>
          <a:bodyPr>
            <a:normAutofit/>
          </a:bodyPr>
          <a:lstStyle/>
          <a:p>
            <a:r>
              <a:rPr lang="en-US" sz="3600" dirty="0"/>
              <a:t>3. How does it work?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D36AC-5D22-82DF-00DC-8FB66A5A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5</a:t>
            </a:fld>
            <a:endParaRPr lang="en-US" sz="1200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F88FA994-0900-49C0-5024-A0AD1960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C61532C-64C0-6B38-23A6-DDFD9C7A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634" y="1416588"/>
            <a:ext cx="3290733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D89D3C-4629-58A9-8B52-49195A950FA0}"/>
              </a:ext>
            </a:extLst>
          </p:cNvPr>
          <p:cNvSpPr txBox="1"/>
          <p:nvPr/>
        </p:nvSpPr>
        <p:spPr>
          <a:xfrm>
            <a:off x="418619" y="4884126"/>
            <a:ext cx="5483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 Click the link in the Guided Learning video to open the topic in The Family History Guide (TFHG), in a separate window.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29335-7101-8BFD-549E-E5128CAD1129}"/>
              </a:ext>
            </a:extLst>
          </p:cNvPr>
          <p:cNvSpPr txBox="1"/>
          <p:nvPr/>
        </p:nvSpPr>
        <p:spPr>
          <a:xfrm>
            <a:off x="6984500" y="3152381"/>
            <a:ext cx="4393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</a:t>
            </a:r>
            <a:r>
              <a:rPr lang="en-US" dirty="0"/>
              <a:t>. In the video screen, click </a:t>
            </a:r>
            <a:r>
              <a:rPr lang="en-US" sz="1800" dirty="0"/>
              <a:t>the article, video, or database link indicated in red. This opens the item in a separate browser tab.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F3CFD48-85CF-899A-731D-42C05C562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63" y="5185064"/>
            <a:ext cx="5211528" cy="130000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5A2606E-81CC-DBD1-43E1-FA4924D75FDE}"/>
              </a:ext>
            </a:extLst>
          </p:cNvPr>
          <p:cNvSpPr txBox="1"/>
          <p:nvPr/>
        </p:nvSpPr>
        <p:spPr>
          <a:xfrm>
            <a:off x="6984500" y="4126141"/>
            <a:ext cx="4999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3. In the Guided Learning video, read the instructions in the box and answer the questions, based on what you learned in TFHG.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D3D02-3EC9-EC8B-3E9F-203A5FAC2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34" y="1441991"/>
            <a:ext cx="5133975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67893A26-3C24-2645-89F7-900B45C8E3CA}"/>
              </a:ext>
            </a:extLst>
          </p:cNvPr>
          <p:cNvSpPr/>
          <p:nvPr/>
        </p:nvSpPr>
        <p:spPr>
          <a:xfrm>
            <a:off x="5743180" y="2287072"/>
            <a:ext cx="1168583" cy="2761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314A13-EDE7-93AE-4576-1CE1EA696690}"/>
              </a:ext>
            </a:extLst>
          </p:cNvPr>
          <p:cNvSpPr/>
          <p:nvPr/>
        </p:nvSpPr>
        <p:spPr>
          <a:xfrm>
            <a:off x="392296" y="1542004"/>
            <a:ext cx="1779404" cy="397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6A06D5C-9AE2-6D3E-C460-D06DF5893DB1}"/>
              </a:ext>
            </a:extLst>
          </p:cNvPr>
          <p:cNvSpPr/>
          <p:nvPr/>
        </p:nvSpPr>
        <p:spPr>
          <a:xfrm rot="5400000">
            <a:off x="8874213" y="5060568"/>
            <a:ext cx="365125" cy="248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5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CABF-8EFD-2728-DBE8-1C2EDFB3D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4E693-E2CD-50BB-B580-63452733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5231781" cy="900219"/>
          </a:xfrm>
        </p:spPr>
        <p:txBody>
          <a:bodyPr>
            <a:normAutofit/>
          </a:bodyPr>
          <a:lstStyle/>
          <a:p>
            <a:r>
              <a:rPr lang="en-US" sz="3600" dirty="0"/>
              <a:t>Taking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6AD7-CD0D-CA20-22F6-81226DAF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6</a:t>
            </a:fld>
            <a:endParaRPr lang="en-US" sz="1200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ACE90A2B-78E1-9B50-596E-2DE95D34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F92BA-F077-B706-CA19-A8135EF0E9AB}"/>
              </a:ext>
            </a:extLst>
          </p:cNvPr>
          <p:cNvSpPr txBox="1"/>
          <p:nvPr/>
        </p:nvSpPr>
        <p:spPr>
          <a:xfrm>
            <a:off x="380794" y="1475314"/>
            <a:ext cx="46528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 each Guided Learning video, users can take notes, such as with Online Tracker Sheets in TFHG.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72BE9-CBCF-D9F2-9F27-D20292EBCB12}"/>
              </a:ext>
            </a:extLst>
          </p:cNvPr>
          <p:cNvSpPr txBox="1"/>
          <p:nvPr/>
        </p:nvSpPr>
        <p:spPr>
          <a:xfrm>
            <a:off x="380794" y="3566805"/>
            <a:ext cx="34640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Open a sheet and download it for a custom notes space, connected to The Family History Guide.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5132E-9602-8CD0-A197-777C36374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43" y="786629"/>
            <a:ext cx="1666875" cy="2276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687C27-3AE8-0B9F-78C6-96A008483DCD}"/>
              </a:ext>
            </a:extLst>
          </p:cNvPr>
          <p:cNvSpPr/>
          <p:nvPr/>
        </p:nvSpPr>
        <p:spPr>
          <a:xfrm>
            <a:off x="4547526" y="2037784"/>
            <a:ext cx="1873307" cy="397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769CC1-8600-013F-A6F9-43D0E18392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754" b="36061"/>
          <a:stretch>
            <a:fillRect/>
          </a:stretch>
        </p:blipFill>
        <p:spPr>
          <a:xfrm>
            <a:off x="7649663" y="836246"/>
            <a:ext cx="1956084" cy="1833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B50F7B-A725-B2D3-307E-258D4F1D441C}"/>
              </a:ext>
            </a:extLst>
          </p:cNvPr>
          <p:cNvSpPr/>
          <p:nvPr/>
        </p:nvSpPr>
        <p:spPr>
          <a:xfrm>
            <a:off x="7987228" y="1076565"/>
            <a:ext cx="848300" cy="2808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288E15-A73A-2097-4A08-1D2F013E97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673"/>
          <a:stretch>
            <a:fillRect/>
          </a:stretch>
        </p:blipFill>
        <p:spPr>
          <a:xfrm>
            <a:off x="4016298" y="3291196"/>
            <a:ext cx="8001445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D0CD2B79-6FBE-B003-02E9-CB59911C27AE}"/>
              </a:ext>
            </a:extLst>
          </p:cNvPr>
          <p:cNvSpPr/>
          <p:nvPr/>
        </p:nvSpPr>
        <p:spPr>
          <a:xfrm rot="19506086">
            <a:off x="6412048" y="1515929"/>
            <a:ext cx="1676737" cy="2761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D3F07-86D2-42BF-CBD4-C9E56AC1B909}"/>
              </a:ext>
            </a:extLst>
          </p:cNvPr>
          <p:cNvSpPr/>
          <p:nvPr/>
        </p:nvSpPr>
        <p:spPr>
          <a:xfrm>
            <a:off x="9995242" y="3184186"/>
            <a:ext cx="2022501" cy="31175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A143CC3-123F-B73A-54EB-66D0D464B866}"/>
              </a:ext>
            </a:extLst>
          </p:cNvPr>
          <p:cNvSpPr/>
          <p:nvPr/>
        </p:nvSpPr>
        <p:spPr>
          <a:xfrm rot="2183484">
            <a:off x="8875753" y="3032833"/>
            <a:ext cx="1105901" cy="2761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 animBg="1"/>
      <p:bldP spid="35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F9344-4E6F-93B0-83F1-5D72C27A7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F819D-82A7-C505-8804-135118E3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7673645" cy="893618"/>
          </a:xfrm>
        </p:spPr>
        <p:txBody>
          <a:bodyPr>
            <a:normAutofit/>
          </a:bodyPr>
          <a:lstStyle/>
          <a:p>
            <a:r>
              <a:rPr lang="en-US" sz="3600" dirty="0"/>
              <a:t>GUIDED LEARNING In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3456-9645-60C1-35D7-72E1A7D9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7</a:t>
            </a:fld>
            <a:endParaRPr lang="en-US" sz="1200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269AA9F-88AC-7A74-05EF-CCF5FC0C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EFF5D9-7B57-FC9F-EA7A-F176D1271C65}"/>
              </a:ext>
            </a:extLst>
          </p:cNvPr>
          <p:cNvSpPr txBox="1"/>
          <p:nvPr/>
        </p:nvSpPr>
        <p:spPr>
          <a:xfrm>
            <a:off x="2624893" y="1551325"/>
            <a:ext cx="5740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the picture to launch a sample Guided Learning video. Then watch the first minute of the video to see it in action.</a:t>
            </a:r>
            <a:r>
              <a:rPr lang="en-US" dirty="0"/>
              <a:t> </a:t>
            </a:r>
            <a:endParaRPr lang="en-US" sz="180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E6A8576-3638-3110-1559-FB22314ECA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84" t="18030" r="7270" b="16212"/>
          <a:stretch>
            <a:fillRect/>
          </a:stretch>
        </p:blipFill>
        <p:spPr>
          <a:xfrm>
            <a:off x="2768112" y="2398163"/>
            <a:ext cx="7129121" cy="4002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93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2DA11-9C5E-DD9E-BB6B-865850B0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95B9B-D470-9978-1A66-B8ADF469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6613772" cy="893618"/>
          </a:xfrm>
        </p:spPr>
        <p:txBody>
          <a:bodyPr>
            <a:normAutofit/>
          </a:bodyPr>
          <a:lstStyle/>
          <a:p>
            <a:r>
              <a:rPr lang="en-US" sz="3600" dirty="0"/>
              <a:t>4. How do you use it?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AC93-1711-3409-C147-E4EB8EA0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8</a:t>
            </a:fld>
            <a:endParaRPr lang="en-US" sz="1200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7A28BBC-3584-1EF1-4264-D80FD4E3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EBD257-B43A-9738-4ABA-79A553802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101" y="1693718"/>
            <a:ext cx="6818262" cy="3811588"/>
          </a:xfrm>
        </p:spPr>
        <p:txBody>
          <a:bodyPr>
            <a:normAutofit/>
          </a:bodyPr>
          <a:lstStyle/>
          <a:p>
            <a:r>
              <a:rPr lang="en-US" sz="2800" i="1" dirty="0"/>
              <a:t>Without instructor</a:t>
            </a:r>
            <a:r>
              <a:rPr lang="en-US" sz="2800" dirty="0"/>
              <a:t>: Learners use the Guided Learning videos for independent learning.</a:t>
            </a:r>
          </a:p>
          <a:p>
            <a:r>
              <a:rPr lang="en-US" sz="2800" i="1" dirty="0"/>
              <a:t>With instructor</a:t>
            </a:r>
            <a:r>
              <a:rPr lang="en-US" sz="2800" dirty="0"/>
              <a:t>: Show each video in a group setting and lead discussions for each slide.</a:t>
            </a:r>
          </a:p>
          <a:p>
            <a:r>
              <a:rPr lang="en-US" sz="2800" i="1" dirty="0"/>
              <a:t>Curriculum design</a:t>
            </a:r>
            <a:r>
              <a:rPr lang="en-US" sz="2800" dirty="0"/>
              <a:t>: Combine Guided Learning videos into courses of study, such as research skills, research in countries, etc.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824A0-AD03-9BF5-A45B-7B40E887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48" r="22453"/>
          <a:stretch>
            <a:fillRect/>
          </a:stretch>
        </p:blipFill>
        <p:spPr>
          <a:xfrm flipH="1">
            <a:off x="7483941" y="989012"/>
            <a:ext cx="4229545" cy="4723134"/>
          </a:xfrm>
          <a:prstGeom prst="rect">
            <a:avLst/>
          </a:prstGeom>
          <a:ln>
            <a:solidFill>
              <a:srgbClr val="465359"/>
            </a:solidFill>
          </a:ln>
        </p:spPr>
      </p:pic>
    </p:spTree>
    <p:extLst>
      <p:ext uri="{BB962C8B-B14F-4D97-AF65-F5344CB8AC3E}">
        <p14:creationId xmlns:p14="http://schemas.microsoft.com/office/powerpoint/2010/main" val="40036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13B1-A21A-900E-E69C-7F175BC1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EDC3B6-B192-02F2-EEEE-B385074C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64" y="749583"/>
            <a:ext cx="9627136" cy="753329"/>
          </a:xfrm>
        </p:spPr>
        <p:txBody>
          <a:bodyPr>
            <a:normAutofit/>
          </a:bodyPr>
          <a:lstStyle/>
          <a:p>
            <a:r>
              <a:rPr lang="en-US" sz="3600" dirty="0"/>
              <a:t>Who else could use guided learning?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5DE8-754B-97BA-A6C3-CA2ED0CA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z="1200" smtClean="0"/>
              <a:t>9</a:t>
            </a:fld>
            <a:endParaRPr lang="en-US" sz="1200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4F23330C-2FB1-CB66-3FA2-4B63AC85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sz="1200" dirty="0"/>
              <a:t>Inside guided learning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B681C66-7601-D87B-8DF9-DAEFDFDF2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264" y="2286000"/>
            <a:ext cx="4816145" cy="3445752"/>
          </a:xfrm>
        </p:spPr>
        <p:txBody>
          <a:bodyPr>
            <a:normAutofit/>
          </a:bodyPr>
          <a:lstStyle/>
          <a:p>
            <a:r>
              <a:rPr lang="en-US" sz="2800" i="1" dirty="0"/>
              <a:t>Genealogy societies</a:t>
            </a:r>
            <a:endParaRPr lang="en-US" sz="2800" dirty="0"/>
          </a:p>
          <a:p>
            <a:r>
              <a:rPr lang="en-US" sz="2800" i="1" dirty="0"/>
              <a:t>Genealogy clubs and SIGs</a:t>
            </a:r>
          </a:p>
          <a:p>
            <a:r>
              <a:rPr lang="en-US" sz="2800" i="1" dirty="0"/>
              <a:t>Libraries</a:t>
            </a:r>
            <a:endParaRPr lang="en-US" sz="2800" dirty="0"/>
          </a:p>
          <a:p>
            <a:r>
              <a:rPr lang="en-US" sz="2800" i="1" dirty="0"/>
              <a:t>Schools and home school</a:t>
            </a:r>
          </a:p>
          <a:p>
            <a:r>
              <a:rPr lang="en-US" sz="2800" i="1" dirty="0"/>
              <a:t>Church groups</a:t>
            </a:r>
          </a:p>
          <a:p>
            <a:r>
              <a:rPr lang="en-US" sz="2800" i="1" dirty="0"/>
              <a:t>Facebook groups and others on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22874-D268-D39A-D123-117FDD41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43" y="2286000"/>
            <a:ext cx="5424875" cy="3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743</TotalTime>
  <Words>840</Words>
  <Application>Microsoft Office PowerPoint</Application>
  <PresentationFormat>Widescreen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Wingdings 2</vt:lpstr>
      <vt:lpstr>DividendVTI</vt:lpstr>
      <vt:lpstr>Guided learning with   </vt:lpstr>
      <vt:lpstr>Inside guided learning …</vt:lpstr>
      <vt:lpstr>1. What is guided learning?</vt:lpstr>
      <vt:lpstr>2. How is it different?</vt:lpstr>
      <vt:lpstr>3. How does it work?</vt:lpstr>
      <vt:lpstr>Taking notes</vt:lpstr>
      <vt:lpstr>GUIDED LEARNING In action</vt:lpstr>
      <vt:lpstr>4. How do you use it?</vt:lpstr>
      <vt:lpstr>Who else could use guided learning?</vt:lpstr>
      <vt:lpstr>5. Where are the videos?</vt:lpstr>
      <vt:lpstr>The guided learning brochure</vt:lpstr>
      <vt:lpstr>FAQs</vt:lpstr>
      <vt:lpstr>Key Concepts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</dc:creator>
  <cp:lastModifiedBy>Bob</cp:lastModifiedBy>
  <cp:revision>23</cp:revision>
  <dcterms:created xsi:type="dcterms:W3CDTF">2026-01-05T15:41:57Z</dcterms:created>
  <dcterms:modified xsi:type="dcterms:W3CDTF">2026-01-15T17:01:07Z</dcterms:modified>
</cp:coreProperties>
</file>